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A51DE-02DC-4A07-81E1-8ED4F64355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888555-D632-4563-9B99-EA266DAAC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49E47-1231-447F-8D1D-2391BE091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398B-79F1-4C98-84B5-6D7D48CE2A2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4F600-71BD-4508-A452-B303E37B1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F374F-12C3-4247-9EE2-D6F4AC799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C54-2FB2-4FDC-A90A-91993EAD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51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A36F4-07EA-470A-84B3-823C71C8C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4E29A-AEF9-4179-B00E-76C5C4C5AA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E93D5-67AE-474D-9E16-17C1E48C0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398B-79F1-4C98-84B5-6D7D48CE2A2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473DF-6201-42B9-AE30-357EE7C18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15493-75F6-483E-BE88-BED63A53A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C54-2FB2-4FDC-A90A-91993EAD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8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B0972E-DFA6-49E5-802D-47686C3D23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E4E239-BADB-4E83-8FCA-03B1F33AF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650E3-7601-434C-9ED5-904765E07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398B-79F1-4C98-84B5-6D7D48CE2A2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8AD8B-037C-4D5F-BD2E-C19C56044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B74B8-2838-4FBF-9CB8-7B7A6D8CA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C54-2FB2-4FDC-A90A-91993EAD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57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007D5-96C0-40D0-A129-8F60BE0C6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D7FBF-7003-4BF6-B09B-E964F284F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E7B92-4D85-403D-A7B7-EA3D2E6F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398B-79F1-4C98-84B5-6D7D48CE2A2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EA703-4864-4DA1-83E2-F77E76B7A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DE73C-EDBF-4115-8AA0-AEDB239E0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C54-2FB2-4FDC-A90A-91993EAD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4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A30B9-8E7E-4E07-B79C-F69163320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A2751F-3528-4780-807F-681369EBC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162C6-068B-4F8A-8C43-738BB5845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398B-79F1-4C98-84B5-6D7D48CE2A2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86E79-D85E-4854-AC5F-15E2F0E3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BD69C-56AB-4AE5-8FFB-71B46FC82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C54-2FB2-4FDC-A90A-91993EAD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64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41BC6-CE69-43A4-A0F2-3131EA76F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0D559-AD26-45E9-91F5-FB34BF847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4886F7-7390-4419-9C80-B69C1DBB7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A664BC-A2B6-4E1D-83FB-9DE482E73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398B-79F1-4C98-84B5-6D7D48CE2A2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7C47A-775F-4364-82BD-2F8E4F536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3DF85D-B13B-49B5-A166-F8C29DF7B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C54-2FB2-4FDC-A90A-91993EAD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6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402B6-7E51-4E41-B520-E36B39A84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A29A84-5E74-46BF-B6B9-6E3EAB3CE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BC8D9-2809-414E-96BA-94BC6A5B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D0CD73-61B4-426E-8458-A81CA506B7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24D807-3E4C-4A0C-83D1-459CD12486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4B80EF-27C6-4288-B61A-CAD7A1CA5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398B-79F1-4C98-84B5-6D7D48CE2A2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058715-091C-46C5-ADB2-9E298501B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7A9DE9-13A9-4BBF-B4D9-D7B7E0410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C54-2FB2-4FDC-A90A-91993EAD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98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2E17C-8430-4B2E-ACF5-FFC065C13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15F66E-DFF8-44B0-932F-E056505AC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398B-79F1-4C98-84B5-6D7D48CE2A2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3B4426-65BF-47EF-ADB1-8D250233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5AA63E-004B-4DEE-9EC7-ED9F9EF5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C54-2FB2-4FDC-A90A-91993EAD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922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1D4176-2A39-4A6C-BCAB-74B28ABC2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398B-79F1-4C98-84B5-6D7D48CE2A2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646731-7466-497F-81E8-04689B224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71AE57-58C9-4E1E-A321-D6DF9B53A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C54-2FB2-4FDC-A90A-91993EAD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3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7F21F-7DE5-4EBC-8676-AF04CA151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47047-1EE6-41E3-BC9A-98B3D9D52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E0481F-68EA-4093-9E9A-602613482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186086-F0B6-4C4A-A1AB-2D3CB6F12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398B-79F1-4C98-84B5-6D7D48CE2A2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A39868-2CB8-4449-93F5-1C654B1EC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7E1FFB-957C-46A1-979C-D78F9505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C54-2FB2-4FDC-A90A-91993EAD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B6F10-3BDF-434A-8761-6477B0BCD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A46824-35E7-468F-904F-6CCF7BEB6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9ECE2B-EB64-4238-91D7-E2FC66A72B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9C384E-FE33-4F84-B9D9-F4BD90E7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398B-79F1-4C98-84B5-6D7D48CE2A2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88EEC-A35C-435B-B5B1-5EAE54735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9D5BF-A758-4EB9-A09F-97C4D6B81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9C54-2FB2-4FDC-A90A-91993EAD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91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E7A74C-D274-4FB3-BD04-3D5790A61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8E1F3-8070-428A-8E69-666B85C9A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098B3-60E5-4F9A-85AD-8BFC256C0F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D398B-79F1-4C98-84B5-6D7D48CE2A2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A6DCA-82E0-4893-A273-DB31A717D9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B487E-85C9-4298-AF54-7F67B15A19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29C54-2FB2-4FDC-A90A-91993EAD6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3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A13BEB-122E-4BF9-8FBF-8F32D140F37A}"/>
              </a:ext>
            </a:extLst>
          </p:cNvPr>
          <p:cNvSpPr txBox="1"/>
          <p:nvPr/>
        </p:nvSpPr>
        <p:spPr>
          <a:xfrm>
            <a:off x="1620982" y="1122218"/>
            <a:ext cx="845127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000" b="1" i="1" dirty="0">
                <a:solidFill>
                  <a:srgbClr val="FF0000"/>
                </a:solidFill>
              </a:rPr>
              <a:t>اسم</a:t>
            </a:r>
            <a:r>
              <a:rPr lang="ar-EG" sz="4000" b="1" i="1" dirty="0"/>
              <a:t> </a:t>
            </a:r>
            <a:r>
              <a:rPr lang="ar-EG" sz="4000" b="1" i="1" dirty="0">
                <a:solidFill>
                  <a:srgbClr val="FF0000"/>
                </a:solidFill>
              </a:rPr>
              <a:t>المقرر</a:t>
            </a:r>
            <a:r>
              <a:rPr lang="ar-EG" sz="4000" b="1" i="1" dirty="0"/>
              <a:t> : تاريخ الامريكتين</a:t>
            </a:r>
          </a:p>
          <a:p>
            <a:pPr algn="ctr"/>
            <a:r>
              <a:rPr lang="ar-EG" sz="4000" b="1" i="1" dirty="0">
                <a:solidFill>
                  <a:srgbClr val="FF0000"/>
                </a:solidFill>
              </a:rPr>
              <a:t>رقم</a:t>
            </a:r>
            <a:r>
              <a:rPr lang="ar-EG" sz="4000" b="1" i="1" dirty="0"/>
              <a:t> </a:t>
            </a:r>
            <a:r>
              <a:rPr lang="ar-EG" sz="4000" b="1" i="1" dirty="0">
                <a:solidFill>
                  <a:srgbClr val="FF0000"/>
                </a:solidFill>
              </a:rPr>
              <a:t>المحاضرة</a:t>
            </a:r>
            <a:r>
              <a:rPr lang="ar-EG" sz="4000" b="1" i="1" dirty="0"/>
              <a:t> : الاسبوع الاول  </a:t>
            </a:r>
          </a:p>
          <a:p>
            <a:pPr algn="ctr"/>
            <a:r>
              <a:rPr lang="ar-EG" sz="4000" b="1" i="1" dirty="0">
                <a:solidFill>
                  <a:srgbClr val="FF0000"/>
                </a:solidFill>
              </a:rPr>
              <a:t>اسم الأستاذ</a:t>
            </a:r>
            <a:r>
              <a:rPr lang="ar-EG" sz="4000" b="1" i="1" dirty="0"/>
              <a:t>: نجلاء محمد عبد الجواد</a:t>
            </a:r>
          </a:p>
          <a:p>
            <a:pPr algn="ctr"/>
            <a:r>
              <a:rPr lang="ar-EG" sz="4000" b="1" i="1" dirty="0">
                <a:solidFill>
                  <a:srgbClr val="FF0000"/>
                </a:solidFill>
              </a:rPr>
              <a:t>الفرقة</a:t>
            </a:r>
            <a:r>
              <a:rPr lang="ar-EG" sz="4000" b="1" i="1" dirty="0"/>
              <a:t>: الرابعة </a:t>
            </a:r>
          </a:p>
          <a:p>
            <a:pPr algn="ctr"/>
            <a:r>
              <a:rPr lang="ar-EG" sz="4000" b="1" i="1" dirty="0">
                <a:solidFill>
                  <a:srgbClr val="FF0000"/>
                </a:solidFill>
              </a:rPr>
              <a:t>القسم</a:t>
            </a:r>
            <a:r>
              <a:rPr lang="ar-EG" sz="4000" b="1" i="1" dirty="0"/>
              <a:t> </a:t>
            </a:r>
            <a:r>
              <a:rPr lang="ar-EG" sz="4000" b="1" i="1" dirty="0">
                <a:solidFill>
                  <a:srgbClr val="FF0000"/>
                </a:solidFill>
              </a:rPr>
              <a:t>العلمى</a:t>
            </a:r>
            <a:r>
              <a:rPr lang="ar-EG" sz="4000" b="1" i="1" dirty="0"/>
              <a:t> : تاريخ – شعبة عامة 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3291036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313852-107B-441B-99F1-0796EA2578D0}"/>
              </a:ext>
            </a:extLst>
          </p:cNvPr>
          <p:cNvSpPr txBox="1"/>
          <p:nvPr/>
        </p:nvSpPr>
        <p:spPr>
          <a:xfrm>
            <a:off x="1676400" y="264417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3200" b="1" dirty="0">
                <a:solidFill>
                  <a:srgbClr val="FF0000"/>
                </a:solidFill>
              </a:rPr>
              <a:t>ثالثاً: </a:t>
            </a:r>
            <a:r>
              <a:rPr lang="ar-EG" sz="3200" b="1" dirty="0"/>
              <a:t>أن الشعب الأمريكي خليط من الشعوب الأوروبية فتوقعت الحكومة الأمريكية تفرق و انقسام الشعب الأمريكي إلي فئات مع أو ضد الفريقين المتحاربين 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05324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9696B2D-1B8D-4BC5-99E9-8367F90F2801}"/>
              </a:ext>
            </a:extLst>
          </p:cNvPr>
          <p:cNvSpPr txBox="1"/>
          <p:nvPr/>
        </p:nvSpPr>
        <p:spPr>
          <a:xfrm>
            <a:off x="775855" y="1814945"/>
            <a:ext cx="111113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2800" b="1" dirty="0">
                <a:solidFill>
                  <a:srgbClr val="FF0000"/>
                </a:solidFill>
              </a:rPr>
              <a:t>العوامل التي ساعدت الولايات المتحدة علي دخول الحرب العالمية الأولي .</a:t>
            </a:r>
            <a:endParaRPr lang="en-US" sz="2800" dirty="0">
              <a:solidFill>
                <a:srgbClr val="FF0000"/>
              </a:solidFill>
            </a:endParaRPr>
          </a:p>
          <a:p>
            <a:pPr algn="r"/>
            <a:r>
              <a:rPr lang="ar-EG" sz="2800" b="1" dirty="0">
                <a:solidFill>
                  <a:srgbClr val="FF0000"/>
                </a:solidFill>
              </a:rPr>
              <a:t>العامل الإجتماعي : </a:t>
            </a:r>
            <a:r>
              <a:rPr lang="ar-EG" sz="2800" b="1" dirty="0"/>
              <a:t>اتت إلي  ألولايات الأمريكية  هجرات أوروبية من المانيا و ايرلندا و هؤلاء يمثلون اقليات معادية لدول الحلفاء انجلترا و فرنسا و روسيا . و كانت هذه القليات مستوطنه في الغرب الأمريكي و كانت فقيرة أما الجهات الشرقية الغنية كانت معظمها من البريطانيين . و كانت غالبية الشعب الإمريكي من أصول بريطانية و لذلك كثرت الثقافة الإنجليزية في القارة الأمريكية و كانت الأفكار و المبادئء تجد صداها في الولايات الأمريكية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5419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32D229-6D9B-4916-A1A6-64CB9438521B}"/>
              </a:ext>
            </a:extLst>
          </p:cNvPr>
          <p:cNvSpPr txBox="1"/>
          <p:nvPr/>
        </p:nvSpPr>
        <p:spPr>
          <a:xfrm>
            <a:off x="983672" y="2244437"/>
            <a:ext cx="107095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800" b="1" dirty="0"/>
              <a:t>أما عن </a:t>
            </a:r>
            <a:r>
              <a:rPr lang="ar-EG" sz="2800" b="1" dirty="0">
                <a:solidFill>
                  <a:srgbClr val="FF0000"/>
                </a:solidFill>
              </a:rPr>
              <a:t>العامل الإقتصادي : </a:t>
            </a:r>
            <a:r>
              <a:rPr lang="ar-EG" sz="2800" b="1" dirty="0"/>
              <a:t>فقد أخذت الأوضاع الإقتصادية في داخل الولايات المتحدة تتأثر بتطورات الحرب في أوروبا . و </a:t>
            </a:r>
            <a:r>
              <a:rPr lang="ar-EG" sz="2800" b="1" dirty="0">
                <a:solidFill>
                  <a:srgbClr val="FF0000"/>
                </a:solidFill>
              </a:rPr>
              <a:t>أنجلترا</a:t>
            </a:r>
            <a:r>
              <a:rPr lang="ar-EG" sz="2800" b="1" dirty="0"/>
              <a:t> و </a:t>
            </a:r>
            <a:r>
              <a:rPr lang="ar-EG" sz="2800" b="1" dirty="0">
                <a:solidFill>
                  <a:srgbClr val="FF0000"/>
                </a:solidFill>
              </a:rPr>
              <a:t>فرنسا</a:t>
            </a:r>
            <a:r>
              <a:rPr lang="ar-EG" sz="2800" b="1" dirty="0"/>
              <a:t> قدموا طلبات القروض إلي المؤسسات الأمريكية المالية و الحلفاء هم الأكثر قوة من الناحية البحرية بالذات و الأقدر علي حماية أساطيل النقل بين شاطيء الولايات المتحدة الشرقي و سواحل </a:t>
            </a:r>
            <a:r>
              <a:rPr lang="ar-EG" sz="2800" b="1" dirty="0">
                <a:solidFill>
                  <a:srgbClr val="FF0000"/>
                </a:solidFill>
              </a:rPr>
              <a:t>بريطانيا</a:t>
            </a:r>
            <a:r>
              <a:rPr lang="ar-EG" sz="2800" b="1" dirty="0"/>
              <a:t> و </a:t>
            </a:r>
            <a:r>
              <a:rPr lang="ar-EG" sz="2800" b="1" dirty="0">
                <a:solidFill>
                  <a:srgbClr val="FF0000"/>
                </a:solidFill>
              </a:rPr>
              <a:t>فرنسا</a:t>
            </a:r>
            <a:r>
              <a:rPr lang="ar-EG" sz="2800" b="1" dirty="0"/>
              <a:t> و مع أن </a:t>
            </a:r>
            <a:r>
              <a:rPr lang="ar-EG" sz="2800" b="1" dirty="0">
                <a:solidFill>
                  <a:srgbClr val="FF0000"/>
                </a:solidFill>
              </a:rPr>
              <a:t>المانيا</a:t>
            </a:r>
            <a:r>
              <a:rPr lang="ar-EG" sz="2800" b="1" dirty="0"/>
              <a:t> كانت تدعي قدرتها علي التحكم في الملاحة المحيطة إلا أن السيطرة البريطانية علي المحيطات هي التي كانت واضحة أمام أعين الأمريكين ؛ و من يعمل فوق سطح البحر بأسطوله أقوي من الذي يعمل بغواصات تحت سطح البحر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1544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C4BB2B-6CC6-42CA-B669-924A359C66F4}"/>
              </a:ext>
            </a:extLst>
          </p:cNvPr>
          <p:cNvSpPr txBox="1"/>
          <p:nvPr/>
        </p:nvSpPr>
        <p:spPr>
          <a:xfrm>
            <a:off x="1302328" y="2757054"/>
            <a:ext cx="911629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>
                <a:solidFill>
                  <a:srgbClr val="FF0000"/>
                </a:solidFill>
              </a:rPr>
              <a:t>العامل العسكري : </a:t>
            </a:r>
            <a:r>
              <a:rPr lang="ar-EG" sz="3200" b="1" dirty="0"/>
              <a:t>أكثر العوامل التي دفعت الةلايات المتحدة دخول الحرب إلي جانب </a:t>
            </a:r>
            <a:r>
              <a:rPr lang="ar-EG" sz="3200" b="1" dirty="0">
                <a:solidFill>
                  <a:srgbClr val="FF0000"/>
                </a:solidFill>
              </a:rPr>
              <a:t>الحلفاء</a:t>
            </a:r>
            <a:r>
              <a:rPr lang="ar-EG" sz="3200" b="1" dirty="0"/>
              <a:t> ، و حاولت </a:t>
            </a:r>
            <a:r>
              <a:rPr lang="ar-EG" sz="3200" b="1" dirty="0">
                <a:solidFill>
                  <a:srgbClr val="FF0000"/>
                </a:solidFill>
              </a:rPr>
              <a:t>المانيا</a:t>
            </a:r>
            <a:r>
              <a:rPr lang="ar-EG" sz="3200" b="1" dirty="0"/>
              <a:t> أخراج كلاً من </a:t>
            </a:r>
            <a:r>
              <a:rPr lang="ar-EG" sz="3200" b="1" dirty="0">
                <a:solidFill>
                  <a:srgbClr val="FF0000"/>
                </a:solidFill>
              </a:rPr>
              <a:t>فرنسا</a:t>
            </a:r>
            <a:r>
              <a:rPr lang="ar-EG" sz="3200" b="1" dirty="0"/>
              <a:t> و </a:t>
            </a:r>
            <a:r>
              <a:rPr lang="ar-EG" sz="3200" b="1" dirty="0">
                <a:solidFill>
                  <a:srgbClr val="FF0000"/>
                </a:solidFill>
              </a:rPr>
              <a:t>انجلترا</a:t>
            </a:r>
            <a:r>
              <a:rPr lang="ar-EG" sz="3200" b="1" dirty="0"/>
              <a:t> و </a:t>
            </a:r>
            <a:r>
              <a:rPr lang="ar-EG" sz="3200" b="1" dirty="0">
                <a:solidFill>
                  <a:srgbClr val="FF0000"/>
                </a:solidFill>
              </a:rPr>
              <a:t>روسيا</a:t>
            </a:r>
            <a:r>
              <a:rPr lang="ar-EG" sz="3200" b="1" dirty="0"/>
              <a:t> من الحرب عن طريق منع المؤن و الأغذية و الأسلاحة الوصول اليهم عن طريق حرب الغواصات 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5689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BA2162-6D9A-432B-AE16-6734EE9786B6}"/>
              </a:ext>
            </a:extLst>
          </p:cNvPr>
          <p:cNvSpPr txBox="1"/>
          <p:nvPr/>
        </p:nvSpPr>
        <p:spPr>
          <a:xfrm>
            <a:off x="2549236" y="1246909"/>
            <a:ext cx="717665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4000" b="1" dirty="0">
                <a:solidFill>
                  <a:srgbClr val="FF0000"/>
                </a:solidFill>
              </a:rPr>
              <a:t>في عام 1917م دخلت الولايات الأمريكية الحرب بعد أغراق الباخرة فيجيلانتيا في 19 /3/1917م .</a:t>
            </a:r>
            <a:endParaRPr lang="en-US" sz="4000" b="1" dirty="0">
              <a:solidFill>
                <a:srgbClr val="FF0000"/>
              </a:solidFill>
            </a:endParaRPr>
          </a:p>
          <a:p>
            <a:pPr algn="ctr" rtl="1"/>
            <a:r>
              <a:rPr lang="ar-EG" sz="4000" b="1" dirty="0">
                <a:solidFill>
                  <a:srgbClr val="FF0000"/>
                </a:solidFill>
              </a:rPr>
              <a:t> و منذ ذلك الحين أعلن الرئيس الأمريكي ويلسون دخول الحرب و تركه لمبدأ الحياد العسكري 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769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E571C2-708C-45B4-960A-BEEF1C6372F2}"/>
              </a:ext>
            </a:extLst>
          </p:cNvPr>
          <p:cNvSpPr txBox="1"/>
          <p:nvPr/>
        </p:nvSpPr>
        <p:spPr>
          <a:xfrm>
            <a:off x="1607126" y="1385455"/>
            <a:ext cx="97674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4800" b="1" dirty="0">
                <a:solidFill>
                  <a:srgbClr val="FF0000"/>
                </a:solidFill>
              </a:rPr>
              <a:t>العامل الإيديولوجي:  </a:t>
            </a:r>
            <a:r>
              <a:rPr lang="ar-EG" sz="4800" b="1" dirty="0"/>
              <a:t>و هو علم الأفكار أو العلم الذي يدرس مدي صحة أو خطأ الأفكار التي يحملها الناس ، هذه الأفكار التي تبني عليها النظريات التي تتلائم مع المجتمع 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81617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7B1B92-2F18-4B43-B7C8-B5F2E95E7EB4}"/>
              </a:ext>
            </a:extLst>
          </p:cNvPr>
          <p:cNvSpPr txBox="1"/>
          <p:nvPr/>
        </p:nvSpPr>
        <p:spPr>
          <a:xfrm>
            <a:off x="1039091" y="1814946"/>
            <a:ext cx="95873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600" b="1" dirty="0">
                <a:solidFill>
                  <a:srgbClr val="FF0000"/>
                </a:solidFill>
              </a:rPr>
              <a:t>نتائج دخول الولايات المتحدة الأمريكية الحرب العالمية الأولي</a:t>
            </a:r>
            <a:r>
              <a:rPr lang="ar-EG" sz="3600" b="1" dirty="0"/>
              <a:t> تحول ميزان القوي إلي دول الحلفاء و ظهور دول المحور ضعيفة . </a:t>
            </a:r>
            <a:endParaRPr lang="en-US" sz="3600" b="1" dirty="0"/>
          </a:p>
          <a:p>
            <a:pPr algn="r"/>
            <a:r>
              <a:rPr lang="ar-EG" sz="3600" b="1" dirty="0"/>
              <a:t>بالإضافة إلي ارغام الولايات المتحدة الأمريكية الدول المحايدة مثل( </a:t>
            </a:r>
            <a:r>
              <a:rPr lang="ar-EG" sz="3600" b="1" dirty="0">
                <a:solidFill>
                  <a:srgbClr val="FF0000"/>
                </a:solidFill>
              </a:rPr>
              <a:t>السويد</a:t>
            </a:r>
            <a:r>
              <a:rPr lang="ar-EG" sz="3600" b="1" dirty="0"/>
              <a:t> -</a:t>
            </a:r>
            <a:r>
              <a:rPr lang="ar-EG" sz="3600" b="1" dirty="0">
                <a:solidFill>
                  <a:srgbClr val="FF0000"/>
                </a:solidFill>
              </a:rPr>
              <a:t>هولندا</a:t>
            </a:r>
            <a:r>
              <a:rPr lang="ar-EG" sz="3600" b="1" dirty="0"/>
              <a:t> – </a:t>
            </a:r>
            <a:r>
              <a:rPr lang="ar-EG" sz="3600" b="1" dirty="0">
                <a:solidFill>
                  <a:srgbClr val="FF0000"/>
                </a:solidFill>
              </a:rPr>
              <a:t>النرويج</a:t>
            </a:r>
            <a:r>
              <a:rPr lang="ar-EG" sz="3600" b="1" dirty="0"/>
              <a:t> ) علي الإبحار في المحيط الإطلنطي رغم حرب الغواصات لنقل البضائع إليهم . أيضاً استفادة الولايات المتحدة من الحرب اقتصادياً و مالياً 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67202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8422585-DE5D-49F5-8683-69EACDA175DB}"/>
              </a:ext>
            </a:extLst>
          </p:cNvPr>
          <p:cNvSpPr txBox="1"/>
          <p:nvPr/>
        </p:nvSpPr>
        <p:spPr>
          <a:xfrm>
            <a:off x="1842655" y="1330036"/>
            <a:ext cx="976745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5400" b="1" dirty="0"/>
              <a:t>كذلك دخول الولايات المتحدة الحرب اجبرت دول مثل أمريكا الجنوبية ( البرازيل - البيرو – جمهوريات امريكا الوسطي- الأورجواي ) . و أخيراً تقوية الحصار الأقتصادي علي المانيا .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02852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DC5818-666E-489F-BA6D-8927909FAC24}"/>
              </a:ext>
            </a:extLst>
          </p:cNvPr>
          <p:cNvSpPr txBox="1"/>
          <p:nvPr/>
        </p:nvSpPr>
        <p:spPr>
          <a:xfrm>
            <a:off x="706582" y="1440873"/>
            <a:ext cx="109312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3600" b="1" dirty="0"/>
              <a:t> </a:t>
            </a:r>
            <a:r>
              <a:rPr lang="ar-EG" sz="3600" b="1" dirty="0">
                <a:solidFill>
                  <a:srgbClr val="FF0000"/>
                </a:solidFill>
              </a:rPr>
              <a:t>الكساد الأقتصادي الكبير 1929م </a:t>
            </a:r>
            <a:endParaRPr lang="en-US" sz="3600" dirty="0">
              <a:solidFill>
                <a:srgbClr val="FF0000"/>
              </a:solidFill>
            </a:endParaRPr>
          </a:p>
          <a:p>
            <a:pPr algn="r"/>
            <a:r>
              <a:rPr lang="ar-EG" sz="3600" b="1" dirty="0"/>
              <a:t>وول ستريت هو شارع المال   في مانهاتن السفلس في مدينة نيويورك في الولايات المتحدة الأمريكية . و سمي بهذا الأسم منذ القرن الـــ17 الميلادي عندما كانت نيويورك مستوطنة هولندية و عندما تعرضت للإحتلال البريطاني أنشأ الهولنديين جدار ارتفاعه 4 متر بواسطة الأفارقة العبيد لصد هجوم البريطانيين و بعد نجاح البريطانيين بالإستيلاء علي نيويورك حطموا الجدار في عام 1699م و عرف المكان بأسم وول ستريت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12911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4A2F4A-5BB1-4C66-B49D-8001979C323B}"/>
              </a:ext>
            </a:extLst>
          </p:cNvPr>
          <p:cNvSpPr txBox="1"/>
          <p:nvPr/>
        </p:nvSpPr>
        <p:spPr>
          <a:xfrm>
            <a:off x="1122218" y="1260764"/>
            <a:ext cx="101969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600" b="1" dirty="0"/>
              <a:t>و يرجع </a:t>
            </a:r>
            <a:r>
              <a:rPr lang="ar-EG" sz="3600" b="1" dirty="0">
                <a:solidFill>
                  <a:srgbClr val="FF0000"/>
                </a:solidFill>
              </a:rPr>
              <a:t>سبب الكساد </a:t>
            </a:r>
            <a:r>
              <a:rPr lang="ar-EG" sz="3600" b="1" dirty="0"/>
              <a:t>إلي ما حدث في السنوات </a:t>
            </a:r>
            <a:r>
              <a:rPr lang="ar-EG" sz="3600" b="1" dirty="0">
                <a:solidFill>
                  <a:srgbClr val="FF0000"/>
                </a:solidFill>
              </a:rPr>
              <a:t>1920</a:t>
            </a:r>
            <a:r>
              <a:rPr lang="ar-EG" sz="3600" b="1" dirty="0"/>
              <a:t> حتي </a:t>
            </a:r>
            <a:r>
              <a:rPr lang="ar-EG" sz="3600" b="1" dirty="0">
                <a:solidFill>
                  <a:srgbClr val="FF0000"/>
                </a:solidFill>
              </a:rPr>
              <a:t>1929م</a:t>
            </a:r>
            <a:r>
              <a:rPr lang="ar-EG" sz="3600" b="1" dirty="0"/>
              <a:t> من أرتفاع في الأنتاج و بالتالي زادت نسبة الأرباح و هذه الأرباح تملكها عدد قليل من كبار رجال الأعمال في أمريكا. هذا بالإضافة إلي أموال الأرباح أنفقت علي مشروعات لم تدر ربح مثل أقامة المباني الضخمة و بالتالي لم تتحول هذه الأرباح إلي قوة شرائية في يد الشعب الأمريكي 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18834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3A07EF-DE42-49D4-8C24-67A47C8CC3DB}"/>
              </a:ext>
            </a:extLst>
          </p:cNvPr>
          <p:cNvSpPr txBox="1"/>
          <p:nvPr/>
        </p:nvSpPr>
        <p:spPr>
          <a:xfrm>
            <a:off x="2701636" y="1551709"/>
            <a:ext cx="76477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5400" b="1" dirty="0">
                <a:solidFill>
                  <a:srgbClr val="FF0000"/>
                </a:solidFill>
              </a:rPr>
              <a:t> سياسة الولايات المتحدة الأمريكية الخارجية في القرنين الــ19 و الــ 20 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2451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5D05E2-C0ED-4A83-99E6-6D3381228A2E}"/>
              </a:ext>
            </a:extLst>
          </p:cNvPr>
          <p:cNvSpPr txBox="1"/>
          <p:nvPr/>
        </p:nvSpPr>
        <p:spPr>
          <a:xfrm>
            <a:off x="457200" y="1454727"/>
            <a:ext cx="1080654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4000" b="1" dirty="0"/>
              <a:t>أيضاً أستمرار أنتاج المصانع بنفس المعدلات السابقة فكان من الطبيعي يحدث نظرية الفائض و هي زيادة العرض علي الطلب . أيضاً من أسباب الكساد  أستمرار نظام الضرائب دون تعديل و أصبح الفقير يدفع ضرائب مثل الغني و أكثر مما أدي إلي أنخفاض القوة الشرائية . و ما زاد من حدة الكساد و أنتشار المتشردين و العاطلين هو ما فعلته الحكومة من تعديل في نظام التعريفة الجمركية و ربط التجارة الخارجية بقيمة القروض التي أخذتها الولايات المتحدة من الدول الأوروبية 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93987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603570-8987-4684-8AD9-97063DC28486}"/>
              </a:ext>
            </a:extLst>
          </p:cNvPr>
          <p:cNvSpPr txBox="1"/>
          <p:nvPr/>
        </p:nvSpPr>
        <p:spPr>
          <a:xfrm>
            <a:off x="1011382" y="1842655"/>
            <a:ext cx="103354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600" b="1" dirty="0"/>
              <a:t>لم يستطع الرئيس </a:t>
            </a:r>
            <a:r>
              <a:rPr lang="ar-EG" sz="3600" b="1" dirty="0">
                <a:solidFill>
                  <a:srgbClr val="FF0000"/>
                </a:solidFill>
              </a:rPr>
              <a:t>هربرت هوفر </a:t>
            </a:r>
            <a:r>
              <a:rPr lang="ar-EG" sz="3600" b="1" dirty="0"/>
              <a:t>ايجاد حل سريع لحل الأزمة فكان أن تدهورت الأمور و تعذر علاجها إلي أن تولي الرئاسة الرئيس </a:t>
            </a:r>
            <a:r>
              <a:rPr lang="ar-EG" sz="3600" b="1" dirty="0">
                <a:solidFill>
                  <a:srgbClr val="FF0000"/>
                </a:solidFill>
              </a:rPr>
              <a:t>فرانكلين</a:t>
            </a:r>
            <a:r>
              <a:rPr lang="ar-EG" sz="3600" b="1" dirty="0"/>
              <a:t> </a:t>
            </a:r>
            <a:r>
              <a:rPr lang="ar-EG" sz="3600" b="1" dirty="0">
                <a:solidFill>
                  <a:srgbClr val="FF0000"/>
                </a:solidFill>
              </a:rPr>
              <a:t>روزفلت</a:t>
            </a:r>
            <a:r>
              <a:rPr lang="ar-EG" sz="3600" b="1" dirty="0"/>
              <a:t> </a:t>
            </a:r>
            <a:r>
              <a:rPr lang="ar-EG" sz="3600" b="1" dirty="0">
                <a:solidFill>
                  <a:srgbClr val="FF0000"/>
                </a:solidFill>
              </a:rPr>
              <a:t>"1932-1944م" </a:t>
            </a:r>
            <a:r>
              <a:rPr lang="ar-EG" sz="3600" b="1" dirty="0"/>
              <a:t>و عمل علي أعادة الأنتاج الصناعي إلي جودته و عالميتة وسط الدول الأوروبية . و تنفيذ مشروعات زراعية و صناعية تستوعب العاطلين لتشغيلهم و أعطائهم مرتبات للعيش منها . و أعادة النشاط للمؤسسات المالية و البنوك 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19890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6A0812-B19D-4A7C-A6D3-B4966AFDA2D2}"/>
              </a:ext>
            </a:extLst>
          </p:cNvPr>
          <p:cNvSpPr txBox="1"/>
          <p:nvPr/>
        </p:nvSpPr>
        <p:spPr>
          <a:xfrm>
            <a:off x="2715492" y="3089564"/>
            <a:ext cx="516774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4400" b="1" dirty="0">
                <a:solidFill>
                  <a:srgbClr val="FF0000"/>
                </a:solidFill>
              </a:rPr>
              <a:t>دور الولايات المتحدة الأمريكية </a:t>
            </a:r>
            <a:endParaRPr lang="en-US" sz="4400" b="1" dirty="0">
              <a:solidFill>
                <a:srgbClr val="FF0000"/>
              </a:solidFill>
            </a:endParaRPr>
          </a:p>
          <a:p>
            <a:pPr algn="ctr" rtl="1"/>
            <a:r>
              <a:rPr lang="ar-EG" sz="4400" b="1" dirty="0">
                <a:solidFill>
                  <a:srgbClr val="FF0000"/>
                </a:solidFill>
              </a:rPr>
              <a:t>في</a:t>
            </a:r>
            <a:endParaRPr lang="en-US" sz="4400" b="1" dirty="0">
              <a:solidFill>
                <a:srgbClr val="FF0000"/>
              </a:solidFill>
            </a:endParaRPr>
          </a:p>
          <a:p>
            <a:pPr algn="ctr" rtl="1"/>
            <a:r>
              <a:rPr lang="ar-EG" sz="4400" b="1" dirty="0">
                <a:solidFill>
                  <a:srgbClr val="FF0000"/>
                </a:solidFill>
              </a:rPr>
              <a:t> الحرب العالمية الثانية 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1271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FAE5CE-D316-4532-8B41-5EAFEED01B9C}"/>
              </a:ext>
            </a:extLst>
          </p:cNvPr>
          <p:cNvSpPr txBox="1"/>
          <p:nvPr/>
        </p:nvSpPr>
        <p:spPr>
          <a:xfrm>
            <a:off x="706582" y="1496291"/>
            <a:ext cx="100583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4000" b="1" dirty="0"/>
              <a:t>قامت الحرب في اوائل سبتمبر عام </a:t>
            </a:r>
            <a:r>
              <a:rPr lang="ar-EG" sz="4000" b="1" dirty="0">
                <a:solidFill>
                  <a:srgbClr val="FF0000"/>
                </a:solidFill>
              </a:rPr>
              <a:t>1939م</a:t>
            </a:r>
            <a:r>
              <a:rPr lang="ar-EG" sz="4000" b="1" dirty="0"/>
              <a:t> كانت الولايات المتحدة الأمريكية تقف </a:t>
            </a:r>
            <a:r>
              <a:rPr lang="ar-EG" sz="4000" b="1" dirty="0">
                <a:solidFill>
                  <a:srgbClr val="FF0000"/>
                </a:solidFill>
              </a:rPr>
              <a:t>بجانب</a:t>
            </a:r>
            <a:r>
              <a:rPr lang="ar-EG" sz="4000" b="1" dirty="0"/>
              <a:t> دول الحلفاء لخوفها من دول المحور و لاقتناعها بالفكر الديموقراطي المتمثل في فرنسا و بريطانيا 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557263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3B9173-A4C8-490C-90B2-BC611046F102}"/>
              </a:ext>
            </a:extLst>
          </p:cNvPr>
          <p:cNvSpPr txBox="1"/>
          <p:nvPr/>
        </p:nvSpPr>
        <p:spPr>
          <a:xfrm>
            <a:off x="1274619" y="1537855"/>
            <a:ext cx="85898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4400" b="1" dirty="0"/>
              <a:t>عندما سيطرة </a:t>
            </a:r>
            <a:r>
              <a:rPr lang="ar-EG" sz="4400" b="1" dirty="0">
                <a:solidFill>
                  <a:srgbClr val="FF0000"/>
                </a:solidFill>
              </a:rPr>
              <a:t>المانيا</a:t>
            </a:r>
            <a:r>
              <a:rPr lang="ar-EG" sz="4400" b="1" dirty="0"/>
              <a:t> علي الدول الأوروبية في بداية الحرب و سقوط بريطانيا أجبرت الولايات المتحدة الأمريكية علي الدفاع عنها و قرر </a:t>
            </a:r>
            <a:r>
              <a:rPr lang="ar-EG" sz="4400" b="1" dirty="0">
                <a:solidFill>
                  <a:srgbClr val="FF0000"/>
                </a:solidFill>
              </a:rPr>
              <a:t>روزفلت</a:t>
            </a:r>
            <a:r>
              <a:rPr lang="ar-EG" sz="4400" b="1" dirty="0"/>
              <a:t> </a:t>
            </a:r>
            <a:r>
              <a:rPr lang="ar-EG" sz="4400" b="1" u="sng" dirty="0">
                <a:solidFill>
                  <a:srgbClr val="00B050"/>
                </a:solidFill>
              </a:rPr>
              <a:t>مساعدة أنجلترا </a:t>
            </a:r>
            <a:r>
              <a:rPr lang="ar-EG" sz="4400" b="1" dirty="0"/>
              <a:t>عن طريق تقديم مساعدات مالية و عسكرية و بحرية إلي أنجلترا 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56761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5CEFB9-7F0A-435B-8B2B-9BAFC6ECAFCC}"/>
              </a:ext>
            </a:extLst>
          </p:cNvPr>
          <p:cNvSpPr txBox="1"/>
          <p:nvPr/>
        </p:nvSpPr>
        <p:spPr>
          <a:xfrm>
            <a:off x="1496290" y="1524000"/>
            <a:ext cx="101830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4400" b="1" dirty="0"/>
              <a:t>و بدأت القوات الأمريكية تسيطر علي المحور حيث أوقفت تقدم اليابانين في معركة " </a:t>
            </a:r>
            <a:r>
              <a:rPr lang="ar-EG" sz="4400" b="1" dirty="0">
                <a:solidFill>
                  <a:srgbClr val="00B050"/>
                </a:solidFill>
              </a:rPr>
              <a:t>ميدواي</a:t>
            </a:r>
            <a:r>
              <a:rPr lang="ar-EG" sz="4400" b="1" dirty="0"/>
              <a:t>" في 4/6/1942م و في 23/10-4/11/1942مهزم روميل في العلمين . و في 31/1/1943م استسلم  الجيش الألماني  في روسيا في معركة </a:t>
            </a:r>
            <a:r>
              <a:rPr lang="ar-EG" sz="4400" b="1" dirty="0">
                <a:solidFill>
                  <a:srgbClr val="00B050"/>
                </a:solidFill>
              </a:rPr>
              <a:t>ستالجراد</a:t>
            </a:r>
            <a:r>
              <a:rPr lang="ar-EG" sz="4400" b="1" dirty="0"/>
              <a:t> . هذا بالإضافة إلي أعلان </a:t>
            </a:r>
            <a:r>
              <a:rPr lang="ar-EG" sz="4400" b="1" dirty="0">
                <a:solidFill>
                  <a:srgbClr val="FF0000"/>
                </a:solidFill>
              </a:rPr>
              <a:t>روزفلت</a:t>
            </a:r>
            <a:r>
              <a:rPr lang="ar-EG" sz="4400" b="1" dirty="0"/>
              <a:t> بضرب الغوصات اللألمانية 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024675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FF6BC4-1DE1-4148-94A1-82AAB5C9B1F6}"/>
              </a:ext>
            </a:extLst>
          </p:cNvPr>
          <p:cNvSpPr txBox="1"/>
          <p:nvPr/>
        </p:nvSpPr>
        <p:spPr>
          <a:xfrm>
            <a:off x="512618" y="1593273"/>
            <a:ext cx="108896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5400" b="1" dirty="0"/>
              <a:t>و في عام </a:t>
            </a:r>
            <a:r>
              <a:rPr lang="ar-EG" sz="5400" b="1" dirty="0">
                <a:solidFill>
                  <a:srgbClr val="FF0000"/>
                </a:solidFill>
              </a:rPr>
              <a:t>1943م</a:t>
            </a:r>
            <a:r>
              <a:rPr lang="ar-EG" sz="5400" b="1" dirty="0"/>
              <a:t>  استسلمت أيطاليا .</a:t>
            </a:r>
            <a:endParaRPr lang="en-US" sz="5400" b="1" dirty="0"/>
          </a:p>
          <a:p>
            <a:pPr algn="r" rtl="1"/>
            <a:r>
              <a:rPr lang="en-US" sz="5400" b="1" dirty="0">
                <a:solidFill>
                  <a:srgbClr val="FF0000"/>
                </a:solidFill>
              </a:rPr>
              <a:t>***</a:t>
            </a:r>
            <a:r>
              <a:rPr lang="ar-EG" sz="5400" b="1" dirty="0"/>
              <a:t> ثم بعد ذلك في أغسطس </a:t>
            </a:r>
            <a:r>
              <a:rPr lang="ar-EG" sz="5400" b="1" dirty="0">
                <a:solidFill>
                  <a:srgbClr val="FF0000"/>
                </a:solidFill>
              </a:rPr>
              <a:t>1945م</a:t>
            </a:r>
            <a:r>
              <a:rPr lang="ar-EG" sz="5400" b="1" dirty="0"/>
              <a:t> استسلمت  اليابان بعد استخدام القنبلة الذرية ضد هيروشيما و نجازاكي .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360108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72F75B-A939-4CCC-98F5-875FEAED041F}"/>
              </a:ext>
            </a:extLst>
          </p:cNvPr>
          <p:cNvSpPr txBox="1"/>
          <p:nvPr/>
        </p:nvSpPr>
        <p:spPr>
          <a:xfrm>
            <a:off x="1925782" y="2230582"/>
            <a:ext cx="864523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/>
              <a:t>و علي أيه حال قد طرأت بعض التغيرات علي السياسة الدولية نتيجة إلي وفاة فرانكلين  روزفلت في نهاية عام 1944م و خلفه نائبة </a:t>
            </a:r>
            <a:r>
              <a:rPr lang="ar-EG" sz="3200" b="1" dirty="0">
                <a:solidFill>
                  <a:srgbClr val="FF0000"/>
                </a:solidFill>
              </a:rPr>
              <a:t>ترومان</a:t>
            </a:r>
            <a:r>
              <a:rPr lang="ar-EG" sz="3200" b="1" dirty="0"/>
              <a:t> " 1945- 1953م " . و هزيمة </a:t>
            </a:r>
            <a:r>
              <a:rPr lang="ar-EG" sz="3200" b="1" dirty="0">
                <a:solidFill>
                  <a:srgbClr val="FF0000"/>
                </a:solidFill>
              </a:rPr>
              <a:t>حزب المحافظين </a:t>
            </a:r>
            <a:r>
              <a:rPr lang="ar-EG" sz="3200" b="1" dirty="0"/>
              <a:t>" </a:t>
            </a:r>
            <a:r>
              <a:rPr lang="ar-EG" sz="3200" b="1" dirty="0">
                <a:solidFill>
                  <a:srgbClr val="FF0000"/>
                </a:solidFill>
              </a:rPr>
              <a:t>حزب ونستون تشرشل </a:t>
            </a:r>
            <a:r>
              <a:rPr lang="ar-EG" sz="3200" b="1" dirty="0"/>
              <a:t>" في الأنتخابات و حل محله حزب العمال . أيضاً أصبحت الولايات المتحدة الأمريكية و الأتحاد السوفيتي الدولتين العظميتين و من بعدهما </a:t>
            </a:r>
            <a:r>
              <a:rPr lang="ar-EG" sz="3200" b="1" dirty="0">
                <a:solidFill>
                  <a:srgbClr val="00B050"/>
                </a:solidFill>
              </a:rPr>
              <a:t>انجلترا</a:t>
            </a:r>
            <a:r>
              <a:rPr lang="ar-EG" sz="3200" b="1" dirty="0"/>
              <a:t>  أما </a:t>
            </a:r>
            <a:r>
              <a:rPr lang="ar-EG" sz="3200" b="1" dirty="0">
                <a:solidFill>
                  <a:srgbClr val="00B050"/>
                </a:solidFill>
              </a:rPr>
              <a:t>فرنسا</a:t>
            </a:r>
            <a:r>
              <a:rPr lang="ar-EG" sz="3200" b="1" dirty="0"/>
              <a:t> سوف تحاول تبني نفسها فيما بعد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07331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29166B-9C43-47BF-A456-5AB8C7EDA761}"/>
              </a:ext>
            </a:extLst>
          </p:cNvPr>
          <p:cNvSpPr txBox="1"/>
          <p:nvPr/>
        </p:nvSpPr>
        <p:spPr>
          <a:xfrm>
            <a:off x="1828799" y="1551709"/>
            <a:ext cx="714894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5400" b="1" dirty="0">
                <a:solidFill>
                  <a:srgbClr val="FF0000"/>
                </a:solidFill>
              </a:rPr>
              <a:t>أيضاً قامت ثورات ضد فرنسا في لبنان و الجزائر و سوريا . أيضاً خرجت بريطانيا من سيطرتها علي شركة الهند الشرقية . 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9488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6C2FA6-0772-4337-88E6-4811D22342E0}"/>
              </a:ext>
            </a:extLst>
          </p:cNvPr>
          <p:cNvSpPr txBox="1"/>
          <p:nvPr/>
        </p:nvSpPr>
        <p:spPr>
          <a:xfrm>
            <a:off x="1690254" y="1166842"/>
            <a:ext cx="10058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600" b="1" dirty="0"/>
              <a:t>و </a:t>
            </a:r>
            <a:r>
              <a:rPr lang="ar-EG" sz="3600" b="1" dirty="0">
                <a:solidFill>
                  <a:srgbClr val="FF0000"/>
                </a:solidFill>
              </a:rPr>
              <a:t>انتهت الحرب العالمية الثانية </a:t>
            </a:r>
            <a:r>
              <a:rPr lang="ar-EG" sz="3600" b="1" dirty="0"/>
              <a:t>و ظهرت عدة </a:t>
            </a:r>
            <a:r>
              <a:rPr lang="ar-EG" sz="3600" b="1" dirty="0">
                <a:solidFill>
                  <a:srgbClr val="FF0000"/>
                </a:solidFill>
              </a:rPr>
              <a:t>نتائج</a:t>
            </a:r>
            <a:r>
              <a:rPr lang="ar-EG" sz="3600" b="1" dirty="0"/>
              <a:t> كان من أهمها ***ظهور مشكلات  في أمريكا مثل  المطالبة بالحقوق المدنية للذنوج . و محاولة تنظيم الأقتصاد الأمريكي . عدم تحالف بين الرئيس و الأغلبية في الكونجرس . و لقد أمتدت هذه المشكلات أثناء فترة كلاً من ( </a:t>
            </a:r>
            <a:r>
              <a:rPr lang="ar-EG" sz="3600" b="1" dirty="0">
                <a:solidFill>
                  <a:srgbClr val="00B050"/>
                </a:solidFill>
              </a:rPr>
              <a:t>هاري .س.  ترومان  </a:t>
            </a:r>
            <a:r>
              <a:rPr lang="ar-EG" sz="3600" b="1" dirty="0"/>
              <a:t>) " الديموقراطي" من 1944-1952م  و الرئيس ( </a:t>
            </a:r>
            <a:r>
              <a:rPr lang="ar-EG" sz="3600" b="1" dirty="0">
                <a:solidFill>
                  <a:srgbClr val="00B050"/>
                </a:solidFill>
              </a:rPr>
              <a:t>داويت  أيزنهاور </a:t>
            </a:r>
            <a:r>
              <a:rPr lang="ar-EG" sz="3600" b="1" dirty="0"/>
              <a:t>) " الجمهوري " خلال الفترم من 1952م إلي 1960م . و الرئيس(  جون . ف. كندي  ) " الديموقراطي  "خلال الفترة من 1960م حتي عام 1962م 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809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985E97-7E89-4E8E-85DA-199031E65246}"/>
              </a:ext>
            </a:extLst>
          </p:cNvPr>
          <p:cNvSpPr txBox="1"/>
          <p:nvPr/>
        </p:nvSpPr>
        <p:spPr>
          <a:xfrm>
            <a:off x="665018" y="2369127"/>
            <a:ext cx="1037705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4800" b="1" dirty="0">
                <a:solidFill>
                  <a:srgbClr val="FF0000"/>
                </a:solidFill>
              </a:rPr>
              <a:t>السياسة الأمريكية في اليابان و الصين </a:t>
            </a:r>
            <a:endParaRPr lang="en-US" sz="4800" dirty="0">
              <a:solidFill>
                <a:srgbClr val="FF0000"/>
              </a:solidFill>
            </a:endParaRPr>
          </a:p>
          <a:p>
            <a:pPr algn="r" rtl="1"/>
            <a:r>
              <a:rPr lang="ar-EG" sz="4800" b="1" dirty="0"/>
              <a:t>في عام 1854م عقدت معاهدة بين اليابان و الولايات المتحدة الأمريكية  للسماح بحرية التجارة الخارجية بين البلدين و في عام 1898م ضمت الولايات المتحدة الأمريكية رسمياً جزر هاواي 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529550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17AF76-C55A-4A74-A2D8-6918B25A05DE}"/>
              </a:ext>
            </a:extLst>
          </p:cNvPr>
          <p:cNvSpPr txBox="1"/>
          <p:nvPr/>
        </p:nvSpPr>
        <p:spPr>
          <a:xfrm>
            <a:off x="872836" y="2770909"/>
            <a:ext cx="9906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6000" b="1" dirty="0"/>
              <a:t>و أخيراً الرئيس </a:t>
            </a:r>
            <a:r>
              <a:rPr lang="ar-EG" sz="4800" b="1" dirty="0">
                <a:solidFill>
                  <a:srgbClr val="FF0000"/>
                </a:solidFill>
              </a:rPr>
              <a:t>( ليندون  . ب . جونسون )</a:t>
            </a:r>
            <a:r>
              <a:rPr lang="ar-EG" sz="6000" b="1" dirty="0"/>
              <a:t> " الديموقراطي  " الذي تولي الرئاسة من 1962م حتي عام 1968م .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11680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32B9A7-2687-44EB-8C7A-6CFD2DBAB19A}"/>
              </a:ext>
            </a:extLst>
          </p:cNvPr>
          <p:cNvSpPr txBox="1"/>
          <p:nvPr/>
        </p:nvSpPr>
        <p:spPr>
          <a:xfrm>
            <a:off x="401782" y="1330036"/>
            <a:ext cx="1113905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5400" b="1" dirty="0"/>
              <a:t>و في </a:t>
            </a:r>
            <a:r>
              <a:rPr lang="ar-EG" sz="5400" b="1" dirty="0">
                <a:solidFill>
                  <a:srgbClr val="FF0000"/>
                </a:solidFill>
              </a:rPr>
              <a:t>1895م </a:t>
            </a:r>
            <a:r>
              <a:rPr lang="ar-EG" sz="5400" b="1" dirty="0"/>
              <a:t>عقب هزيمة الصين في حربها مع اليابان أخذت الدول الأوروبية الكبري </a:t>
            </a:r>
            <a:r>
              <a:rPr lang="ar-EG" sz="5400" b="1" dirty="0">
                <a:solidFill>
                  <a:srgbClr val="FF0000"/>
                </a:solidFill>
              </a:rPr>
              <a:t>انجلترا</a:t>
            </a:r>
            <a:r>
              <a:rPr lang="ar-EG" sz="5400" b="1" dirty="0"/>
              <a:t> و </a:t>
            </a:r>
            <a:r>
              <a:rPr lang="ar-EG" sz="5400" b="1" dirty="0">
                <a:solidFill>
                  <a:srgbClr val="FF0000"/>
                </a:solidFill>
              </a:rPr>
              <a:t>فرنسا</a:t>
            </a:r>
            <a:r>
              <a:rPr lang="ar-EG" sz="5400" b="1" dirty="0"/>
              <a:t> و </a:t>
            </a:r>
            <a:r>
              <a:rPr lang="ar-EG" sz="5400" b="1" dirty="0">
                <a:solidFill>
                  <a:srgbClr val="FF0000"/>
                </a:solidFill>
              </a:rPr>
              <a:t>المانيا</a:t>
            </a:r>
            <a:r>
              <a:rPr lang="ar-EG" sz="5400" b="1" dirty="0"/>
              <a:t> و </a:t>
            </a:r>
            <a:r>
              <a:rPr lang="ar-EG" sz="5400" b="1" dirty="0">
                <a:solidFill>
                  <a:srgbClr val="FF0000"/>
                </a:solidFill>
              </a:rPr>
              <a:t>روسيا</a:t>
            </a:r>
            <a:r>
              <a:rPr lang="ar-EG" sz="5400" b="1" dirty="0"/>
              <a:t> تتهافت علي تقاسم مناطق النفوذ في هذه البلاد الواسعة مما يتعارض مع المصالح التجارية لسلامة و كيان الأمبراطورية الصينية  .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3766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26234A-3AE9-4B6F-8D56-E224AEB17BAA}"/>
              </a:ext>
            </a:extLst>
          </p:cNvPr>
          <p:cNvSpPr txBox="1"/>
          <p:nvPr/>
        </p:nvSpPr>
        <p:spPr>
          <a:xfrm>
            <a:off x="360218" y="1731818"/>
            <a:ext cx="1143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4800" b="1" dirty="0"/>
              <a:t>في أواخر القرن الـــ 19 أتجهت الولايات المتحدة إلي سياسة الأهتمام بالشئون الخارجية للقارة الأوروبية و التفكير في ترك </a:t>
            </a:r>
            <a:r>
              <a:rPr lang="ar-EG" sz="4800" b="1" dirty="0">
                <a:solidFill>
                  <a:srgbClr val="FF0000"/>
                </a:solidFill>
              </a:rPr>
              <a:t>مبدأ مونرو </a:t>
            </a:r>
            <a:r>
              <a:rPr lang="ar-EG" sz="4800" b="1" dirty="0"/>
              <a:t>و يرجع ذلك إلي عددة أسباب منها:</a:t>
            </a:r>
          </a:p>
          <a:p>
            <a:pPr algn="r"/>
            <a:r>
              <a:rPr lang="ar-EG" sz="4800" b="1" dirty="0">
                <a:solidFill>
                  <a:srgbClr val="FF0000"/>
                </a:solidFill>
              </a:rPr>
              <a:t>***</a:t>
            </a:r>
            <a:r>
              <a:rPr lang="ar-EG" sz="4800" b="1" dirty="0"/>
              <a:t> تزايد نمو الولايات المتحدة صناعياً و تجارياً </a:t>
            </a:r>
          </a:p>
          <a:p>
            <a:pPr algn="r"/>
            <a:r>
              <a:rPr lang="ar-EG" sz="4800" b="1" dirty="0">
                <a:solidFill>
                  <a:srgbClr val="FF0000"/>
                </a:solidFill>
              </a:rPr>
              <a:t>***</a:t>
            </a:r>
            <a:r>
              <a:rPr lang="ar-EG" sz="4800" b="1" dirty="0"/>
              <a:t>و تحولها السريع لأن تكون دولة كبري عالمية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6179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C1160F-7D9D-4B91-8314-751497552A40}"/>
              </a:ext>
            </a:extLst>
          </p:cNvPr>
          <p:cNvSpPr txBox="1"/>
          <p:nvPr/>
        </p:nvSpPr>
        <p:spPr>
          <a:xfrm>
            <a:off x="1004454" y="2964873"/>
            <a:ext cx="101830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4000" b="1" dirty="0"/>
              <a:t>فقد ساهمت الولايات المتحدة في مؤتمر </a:t>
            </a:r>
            <a:r>
              <a:rPr lang="ar-EG" sz="4000" b="1" dirty="0">
                <a:solidFill>
                  <a:srgbClr val="FF0000"/>
                </a:solidFill>
              </a:rPr>
              <a:t>برلين 1885م </a:t>
            </a:r>
            <a:r>
              <a:rPr lang="ar-EG" sz="4000" b="1" dirty="0"/>
              <a:t>الذي عالج قضية توزيع مناطق النفوذ في </a:t>
            </a:r>
            <a:r>
              <a:rPr lang="ar-EG" sz="4000" b="1" dirty="0">
                <a:solidFill>
                  <a:srgbClr val="FF0000"/>
                </a:solidFill>
              </a:rPr>
              <a:t>أفريقيا</a:t>
            </a:r>
            <a:r>
              <a:rPr lang="ar-EG" sz="4000" b="1" dirty="0"/>
              <a:t> بين الدول </a:t>
            </a:r>
            <a:r>
              <a:rPr lang="ar-EG" sz="4000" b="1" dirty="0">
                <a:solidFill>
                  <a:srgbClr val="FF0000"/>
                </a:solidFill>
              </a:rPr>
              <a:t>الأوروبية</a:t>
            </a:r>
            <a:r>
              <a:rPr lang="ar-EG" sz="4000" b="1" dirty="0"/>
              <a:t> الأستعمارية و نظم مكافحة تجارة الرقيق 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40431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96972A-ECEF-468D-9851-71DAFECCE23A}"/>
              </a:ext>
            </a:extLst>
          </p:cNvPr>
          <p:cNvSpPr txBox="1"/>
          <p:nvPr/>
        </p:nvSpPr>
        <p:spPr>
          <a:xfrm>
            <a:off x="367145" y="2244437"/>
            <a:ext cx="114577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600" b="1" dirty="0"/>
              <a:t>تدخلت الولايات المتحدة في </a:t>
            </a:r>
            <a:r>
              <a:rPr lang="ar-EG" sz="3600" b="1" dirty="0">
                <a:solidFill>
                  <a:srgbClr val="FF0000"/>
                </a:solidFill>
              </a:rPr>
              <a:t>الحرب الروسية – اليابانية  </a:t>
            </a:r>
            <a:r>
              <a:rPr lang="ar-EG" sz="3600" b="1" dirty="0"/>
              <a:t>عام 1905م كوسيط بين اليابان و روسيا . كذلك في أثناء الأزمة التي قامت بين </a:t>
            </a:r>
            <a:r>
              <a:rPr lang="ar-EG" sz="3600" b="1" dirty="0">
                <a:solidFill>
                  <a:srgbClr val="FF0000"/>
                </a:solidFill>
              </a:rPr>
              <a:t>فرنسا</a:t>
            </a:r>
            <a:r>
              <a:rPr lang="ar-EG" sz="3600" b="1" dirty="0"/>
              <a:t> و </a:t>
            </a:r>
            <a:r>
              <a:rPr lang="ar-EG" sz="3600" b="1" dirty="0">
                <a:solidFill>
                  <a:srgbClr val="FF0000"/>
                </a:solidFill>
              </a:rPr>
              <a:t>المانيا</a:t>
            </a:r>
            <a:r>
              <a:rPr lang="ar-EG" sz="3600" b="1" dirty="0"/>
              <a:t> 1905- 1906م بسبب الصراع علي النفوذ في مراكش تدخلت الولايات فيها و لعب الرئيسالأمريكي </a:t>
            </a:r>
            <a:r>
              <a:rPr lang="ar-EG" sz="3600" b="1" dirty="0">
                <a:solidFill>
                  <a:srgbClr val="FF0000"/>
                </a:solidFill>
              </a:rPr>
              <a:t>روزفلت</a:t>
            </a:r>
            <a:r>
              <a:rPr lang="ar-EG" sz="3600" b="1" dirty="0"/>
              <a:t> دوراً هاماً . كما ساهمت الولايات المتحدة في مؤتمر الجزيرة " </a:t>
            </a:r>
            <a:r>
              <a:rPr lang="ar-EG" sz="3600" b="1" dirty="0">
                <a:solidFill>
                  <a:srgbClr val="FF0000"/>
                </a:solidFill>
              </a:rPr>
              <a:t>اسبانيا</a:t>
            </a:r>
            <a:r>
              <a:rPr lang="ar-EG" sz="3600" b="1" dirty="0"/>
              <a:t> " الذي عقد لحل هذه المعضلة . أيضاً و في أثناء الحرب العالمية الأولي اقترح الرئيس </a:t>
            </a:r>
            <a:r>
              <a:rPr lang="ar-EG" sz="3600" b="1" dirty="0">
                <a:solidFill>
                  <a:srgbClr val="FF0000"/>
                </a:solidFill>
              </a:rPr>
              <a:t>ويلسون</a:t>
            </a:r>
            <a:r>
              <a:rPr lang="ar-EG" sz="3600" b="1" dirty="0"/>
              <a:t> بدخول الولايات المتحدة الحرب العالمية الأولي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66579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BBBEF1-D9DD-4D99-91A9-B454AD222E70}"/>
              </a:ext>
            </a:extLst>
          </p:cNvPr>
          <p:cNvSpPr txBox="1"/>
          <p:nvPr/>
        </p:nvSpPr>
        <p:spPr>
          <a:xfrm>
            <a:off x="471055" y="2216727"/>
            <a:ext cx="108619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3600" b="1" dirty="0">
                <a:solidFill>
                  <a:srgbClr val="FF0000"/>
                </a:solidFill>
              </a:rPr>
              <a:t>أسباب التي أدت بالولايات المتحدة إلي اتخاذ الموقف المحايد .</a:t>
            </a:r>
          </a:p>
          <a:p>
            <a:pPr algn="r" rtl="1"/>
            <a:r>
              <a:rPr lang="ar-EG" sz="3600" b="1" dirty="0"/>
              <a:t> </a:t>
            </a:r>
            <a:r>
              <a:rPr lang="ar-EG" sz="3600" b="1" dirty="0">
                <a:solidFill>
                  <a:srgbClr val="FF0000"/>
                </a:solidFill>
              </a:rPr>
              <a:t>اولاً : </a:t>
            </a:r>
            <a:r>
              <a:rPr lang="ar-EG" sz="3600" b="1" dirty="0"/>
              <a:t>تأثيرات </a:t>
            </a:r>
            <a:r>
              <a:rPr lang="ar-EG" sz="3600" b="1" dirty="0">
                <a:solidFill>
                  <a:srgbClr val="FF0000"/>
                </a:solidFill>
              </a:rPr>
              <a:t>مبدأ مونرو</a:t>
            </a:r>
            <a:r>
              <a:rPr lang="ar-EG" sz="3600" b="1" dirty="0"/>
              <a:t> منذ عام </a:t>
            </a:r>
            <a:r>
              <a:rPr lang="ar-EG" sz="3600" b="1" dirty="0">
                <a:solidFill>
                  <a:srgbClr val="FF0000"/>
                </a:solidFill>
              </a:rPr>
              <a:t>1823م </a:t>
            </a:r>
            <a:r>
              <a:rPr lang="ar-EG" sz="3600" b="1" dirty="0"/>
              <a:t>و هو المبدأ الذي أعلنه الرئيس الأمريكي جيمس مونرو المعروف بخبرته الطويل في الشئون الدولية و الذى أثبت و بدون شك علي ايجابية سياسة الحياد و عدم التدخل في الشئون الأوربية و عدم التدخل الأوروبي في دول أمريكا اللأتينية 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20972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4EB047-DB45-4C81-AB8E-83F2D0FCA4A1}"/>
              </a:ext>
            </a:extLst>
          </p:cNvPr>
          <p:cNvSpPr txBox="1"/>
          <p:nvPr/>
        </p:nvSpPr>
        <p:spPr>
          <a:xfrm>
            <a:off x="443346" y="1648691"/>
            <a:ext cx="1087581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5400" b="1" dirty="0">
                <a:solidFill>
                  <a:srgbClr val="FF0000"/>
                </a:solidFill>
              </a:rPr>
              <a:t>ثانياً المصالح الأقتصادية للولايات المتحدة </a:t>
            </a:r>
            <a:r>
              <a:rPr lang="ar-EG" sz="5400" b="1" dirty="0"/>
              <a:t>الأمريكية حيث كانت الحكومة الأمريكية  تري في الحرب فرصة ينبغي اغتنامها لتصبح امريكا اقوي دول العالم اقتصادياً و خاصاً أن الدول المشتركة في الحرب حولت اقتصادياتها إلي اقتصاد حرب .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7805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1385</Words>
  <Application>Microsoft Office PowerPoint</Application>
  <PresentationFormat>Widescreen</PresentationFormat>
  <Paragraphs>45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TECHNOLOGY WORLD</dc:creator>
  <cp:lastModifiedBy>TECHNOLOGY WORLD</cp:lastModifiedBy>
  <cp:revision>9</cp:revision>
  <dcterms:created xsi:type="dcterms:W3CDTF">2020-03-17T06:27:30Z</dcterms:created>
  <dcterms:modified xsi:type="dcterms:W3CDTF">2020-03-17T20:00:55Z</dcterms:modified>
</cp:coreProperties>
</file>